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70" r:id="rId4"/>
    <p:sldId id="258" r:id="rId5"/>
    <p:sldId id="262" r:id="rId6"/>
    <p:sldId id="265" r:id="rId7"/>
    <p:sldId id="264" r:id="rId8"/>
    <p:sldId id="268" r:id="rId9"/>
    <p:sldId id="274" r:id="rId10"/>
    <p:sldId id="261" r:id="rId11"/>
    <p:sldId id="259" r:id="rId12"/>
    <p:sldId id="260" r:id="rId13"/>
    <p:sldId id="263" r:id="rId14"/>
    <p:sldId id="266" r:id="rId15"/>
    <p:sldId id="269" r:id="rId16"/>
    <p:sldId id="275" r:id="rId17"/>
    <p:sldId id="267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7A456A-3357-4C4C-A0AD-6D0275880EB0}" v="521" dt="2022-12-08T20:36:07.857"/>
    <p1510:client id="{57526F7C-CD19-285E-B44E-238D3A807491}" v="2" dt="2022-12-08T19:54:21.461"/>
    <p1510:client id="{69E3DA67-0E6E-4B1D-875F-0C72644CE5D4}" v="551" dt="2022-12-08T02:28:06.081"/>
    <p1510:client id="{816AD347-74E5-FF4F-AE34-2DB01BF3C558}" v="3422" dt="2022-12-08T21:24:42.800"/>
    <p1510:client id="{AFE2534B-DE8B-1242-961C-0AA96DDE64B1}" v="58" dt="2022-12-08T20:49:16.495"/>
    <p1510:client id="{BE45E42A-5E6F-419B-A3D5-0E6A6A1C19E4}" v="2397" dt="2022-12-08T18:56:06.053"/>
    <p1510:client id="{E20842C5-2C40-6084-026D-1DF1A64A671B}" v="893" dt="2022-12-08T07:53:13.0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9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gif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A87943-6014-4EB6-ADF4-0F98BE6B5BE6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C6B2F4-A421-48AF-B063-D3577D9AD0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322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ffectLst/>
                <a:latin typeface="Helvetica Neue" panose="02000503000000020004" pitchFamily="2" charset="0"/>
              </a:rPr>
              <a:t>Hello Everyone, We are team-03, our team includes myself Prateek with double e,  Pratik with I and </a:t>
            </a:r>
            <a:r>
              <a:rPr lang="en-US" err="1">
                <a:effectLst/>
                <a:latin typeface="Helvetica Neue" panose="02000503000000020004" pitchFamily="2" charset="0"/>
              </a:rPr>
              <a:t>Parth</a:t>
            </a:r>
            <a:r>
              <a:rPr lang="en-US">
                <a:effectLst/>
                <a:latin typeface="Helvetica Neue" panose="02000503000000020004" pitchFamily="2" charset="0"/>
              </a:rPr>
              <a:t>. So, our project is a case study on How secured is your Faceprint.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6B2F4-A421-48AF-B063-D3577D9AD0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666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I know most of know the meaning of Faceprint but let me re-iterate once, So basically, it’s a digital copy of our face’s unique features to identify as an individual. </a:t>
            </a:r>
          </a:p>
          <a:p>
            <a:endParaRPr lang="en-US"/>
          </a:p>
          <a:p>
            <a:r>
              <a:rPr lang="en-US"/>
              <a:t>So, I think most of us use iPhone for its security and this cool feature called </a:t>
            </a:r>
            <a:r>
              <a:rPr lang="en-US" err="1"/>
              <a:t>faceID</a:t>
            </a:r>
            <a:r>
              <a:rPr lang="en-US"/>
              <a:t> as a lock. But is it truly safe to use it? We know there are some exceptional hackers that can bypass anything.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6B2F4-A421-48AF-B063-D3577D9AD0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14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Let me show you, this demo video pulled from internet using </a:t>
            </a:r>
            <a:r>
              <a:rPr lang="en-IN"/>
              <a:t>q</a:t>
            </a:r>
            <a:r>
              <a:rPr lang="en-US"/>
              <a:t>FR as payment.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6B2F4-A421-48AF-B063-D3577D9AD0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6859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That might be funny, but experts think it’s a potential threat.</a:t>
            </a:r>
          </a:p>
          <a:p>
            <a:r>
              <a:rPr lang="en-US"/>
              <a:t> </a:t>
            </a:r>
          </a:p>
          <a:p>
            <a:r>
              <a:rPr lang="en-US"/>
              <a:t>We have generalized two potential concerns when implementing Faceprint.</a:t>
            </a:r>
          </a:p>
          <a:p>
            <a:endParaRPr lang="en-US"/>
          </a:p>
          <a:p>
            <a:r>
              <a:rPr lang="en-US"/>
              <a:t>Hacking the core software and impersonating as others.</a:t>
            </a:r>
          </a:p>
          <a:p>
            <a:endParaRPr lang="en-US"/>
          </a:p>
          <a:p>
            <a:r>
              <a:rPr lang="en-US"/>
              <a:t>Which one do you think is the easy approach?</a:t>
            </a:r>
          </a:p>
          <a:p>
            <a:endParaRPr lang="en-US"/>
          </a:p>
          <a:p>
            <a:r>
              <a:rPr lang="en-US"/>
              <a:t>It’s both but actually it depends according to our survey.</a:t>
            </a:r>
          </a:p>
          <a:p>
            <a:endParaRPr lang="en-US"/>
          </a:p>
          <a:p>
            <a:r>
              <a:rPr lang="en-US"/>
              <a:t>Let’s go on the strong suit first.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6B2F4-A421-48AF-B063-D3577D9AD0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782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So </a:t>
            </a:r>
            <a:r>
              <a:rPr lang="en-US" err="1"/>
              <a:t>FaceID</a:t>
            </a:r>
            <a:r>
              <a:rPr lang="en-US"/>
              <a:t> is one of then state of the art technology which is build in </a:t>
            </a:r>
            <a:r>
              <a:rPr lang="en-US" err="1"/>
              <a:t>Iphone</a:t>
            </a:r>
            <a:r>
              <a:rPr lang="en-US"/>
              <a:t> with a concept called isolated component. So, the </a:t>
            </a:r>
            <a:r>
              <a:rPr lang="en-US" err="1"/>
              <a:t>FaceID</a:t>
            </a:r>
            <a:r>
              <a:rPr lang="en-US"/>
              <a:t> camera is isolated along with it’s processor called Secure enclave and interactive component called memory protection.</a:t>
            </a:r>
          </a:p>
          <a:p>
            <a:endParaRPr lang="en-US"/>
          </a:p>
          <a:p>
            <a:r>
              <a:rPr lang="en-US"/>
              <a:t>When, face is scanned by the </a:t>
            </a:r>
            <a:r>
              <a:rPr lang="en-US" err="1"/>
              <a:t>FaceID</a:t>
            </a:r>
            <a:r>
              <a:rPr lang="en-US"/>
              <a:t> that data is encrypted and  sent to memory protection engine for verification that this data is from Camera and then sends to Secure enclave as a mathematical representation.</a:t>
            </a:r>
          </a:p>
          <a:p>
            <a:endParaRPr lang="en-US"/>
          </a:p>
          <a:p>
            <a:r>
              <a:rPr lang="en-US"/>
              <a:t>As you can see in the image it uses over 30,000 IR dot to gather the information.</a:t>
            </a:r>
          </a:p>
          <a:p>
            <a:br>
              <a:rPr lang="en-US"/>
            </a:br>
            <a:r>
              <a:rPr lang="en-US"/>
              <a:t>But surprisingly when </a:t>
            </a:r>
            <a:r>
              <a:rPr lang="en-US" err="1"/>
              <a:t>iphone</a:t>
            </a:r>
            <a:r>
              <a:rPr lang="en-US"/>
              <a:t> released Face ID two group have cracked and bypassed the security feature not by hacking but by fooling the algorithm.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6B2F4-A421-48AF-B063-D3577D9AD0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236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powerful AI and ML algo and software which can identify the uniquely features of the face.</a:t>
            </a:r>
          </a:p>
          <a:p>
            <a:r>
              <a:rPr lang="en-US" dirty="0"/>
              <a:t>CNN,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6B2F4-A421-48AF-B063-D3577D9AD0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128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some steps government took to prevent these kind of </a:t>
            </a:r>
            <a:r>
              <a:rPr lang="en-US" dirty="0" err="1"/>
              <a:t>behaviour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C6B2F4-A421-48AF-B063-D3577D9AD0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74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6EDBC-ADB1-0024-483C-41CE6ED480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B69B10-C10D-CED5-EC03-9D43A1D01C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28622-A0B9-09CE-C11E-9602437D9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64461-1C5D-3EEC-73C7-0034D2470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E8748F-A16F-73F5-2E6B-2E8A7EE72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85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1346-9A04-0670-B16B-04852417D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17A93-38CF-33E5-5D34-7D1AE9E7F1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CE55B-743D-8126-E8A1-FF62B7DBA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4114C-13EF-0B26-DBD8-044306C49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656E0-621B-42E9-DA3F-81D97F9C5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799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95E7D9-A6CC-7CDC-EBC1-F62048CF73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D8C17-7E2D-9D3A-3061-8CF87BC366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4B4FA-739C-C656-FEC7-74593BE0C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B08AB-D0A5-FD17-F534-93E8C1414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E94B3-9CB0-C018-75AA-F78FAFB19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4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D1B31-A927-B297-8667-EAD8C217B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5E4CF-B85D-EB98-4118-052ED383A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E5BE6-82F5-4EE0-0E3E-A5703010A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47D71-1C37-E751-F856-7F48AC9A8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FCB0B3-ACBF-3938-9729-43AD66B9E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23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CD99B-6D85-5505-9F22-24BFDFF93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7E86F-6B0E-1A1C-F244-7E3A54E8C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677521-4D0C-C727-8268-606D8036F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64998-DF90-20FF-FADA-B89BAEFFE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7D809-A6D8-BA52-D5C6-1774D52F2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254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028DD-4700-BC35-4E61-2E1E21CEB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CFFCB-8028-C109-2F07-C919FF3431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8DCD01-05CE-D646-6AEA-3CC57CF48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1E0B32-2D17-60B0-797D-E4BA6AE07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91AAE2-7B00-B7DB-A1D0-473EC8CDB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DBBFA9-95F9-E578-9D82-F547145E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072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D38E0-1CC6-DFC5-9DE1-EB10B0946B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E70F16-A3E1-07C2-2BAB-DFEE43770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A8B56B-3122-D91C-2670-95106F3542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5F346E-49C8-3829-2C30-E2E24180A4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48BD81-192C-EB37-81B1-89DC2DBAC0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6D45AA-EBB9-D35E-9C40-DB23B3309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141C17-6BDA-5224-EE67-4B0AC56C0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BCA8D6-4733-C047-1130-766A6343F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5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19CE0-2721-8F77-8B32-03C3D41A2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A4D247-43A4-EF40-2E5D-4E45661D2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FCE91E-AAC3-5A4C-FD90-1E9A9FC4B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9FF978-022A-6047-4E8E-91060CD1A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146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40E1BA-0FF7-BA6A-FEC4-23797C958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E2081D-F35F-A51A-9C7D-F78DB7F88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D32D2-186A-F83F-F2DC-6650BC3B8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6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C96E8-6F9B-AFB3-DA2E-2555B108D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4002F-F564-AE66-B85B-B9CE6B0A8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A03DB7-F46C-05A4-0407-03A8DCAAA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B53877-9699-C266-4EC6-1CAE47EAA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9CB067-C75E-E697-28F0-A967A68FE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186AB-A594-D33E-B9B5-0B332711D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0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782E-2BFF-E295-8DB7-068E00CAB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58A77F-DF8B-AA2D-1288-7F202733E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22FF35-C065-71FA-5F71-F9B66C1C0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E28751-0ABE-96DB-4A5A-8F3CC37B5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FD1937-667F-6220-C1ED-21672D161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A50104-525F-B075-A005-4B494671C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74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B97B7D-6377-F752-D364-D769AADA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A52916-5221-744B-93F9-A6BD3032A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64238-9703-BDE2-7B60-500FA537A9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86260-2666-C34E-A384-706AA506887B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0731B-C04E-F392-03E5-02FB70828C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246370-AB34-2383-A708-DC5A2AF3D5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A5091E-43D8-2D46-8037-C997CFFAEE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74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apple.com/en-us/HT208108" TargetMode="External"/><Relationship Id="rId2" Type="http://schemas.openxmlformats.org/officeDocument/2006/relationships/hyperlink" Target="https://epic.org/documents/patel-v-facebook/#:~:text=Facebook%20users%20have%20brought%20a,which%20uses%20facial%20recognition%20softwar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forbes.com/sites/daveywinder/2019/08/10/apples-iphone-faceid-hacked-in-less-than-120-seconds/?sh=60c9621221bc" TargetMode="External"/><Relationship Id="rId4" Type="http://schemas.openxmlformats.org/officeDocument/2006/relationships/hyperlink" Target="https://www.google.com/url?sa=t&amp;rct=j&amp;q=&amp;esrc=s&amp;source=web&amp;cd=&amp;ved=2ahUKEwimy4mOsun7AhUzm2oFHRtACSwQFnoECAwQAQ&amp;url=https%3A%2F%2Fwww.apple.com%2Fbusiness-docs%2FFaceID_Security_Guide.pdf&amp;usg=AOvVaw2ftLaGSehzviA-uSF9x1ea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be.com/shorts/z5rMbTz6lpI" TargetMode="External"/><Relationship Id="rId2" Type="http://schemas.openxmlformats.org/officeDocument/2006/relationships/hyperlink" Target="https://youtube.com/shorts/e_YE7LaM5NQ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M6ceYSp3RJs?feature=oembed" TargetMode="External"/><Relationship Id="rId5" Type="http://schemas.openxmlformats.org/officeDocument/2006/relationships/hyperlink" Target="https://www.youtube.com/watch?v=M6ceYSp3RJs" TargetMode="Externa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enor.com/view/mission-impossible-mask-gif-18011197" TargetMode="External"/><Relationship Id="rId5" Type="http://schemas.openxmlformats.org/officeDocument/2006/relationships/image" Target="../media/image3.gif"/><Relationship Id="rId4" Type="http://schemas.openxmlformats.org/officeDocument/2006/relationships/hyperlink" Target="https://forums.macrumors.com/threads/photo-face-id-infrared-dot-matrix.2084242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hiSBc061JU" TargetMode="Externa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rhiSBc061JU?start=120&amp;feature=oembed" TargetMode="Externa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E9874-E990-B34E-ED62-DC21A01934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Case Study: How secured is your faceprint?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12104C-38CE-8F60-069B-43D43CD7AE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Team-03:</a:t>
            </a:r>
          </a:p>
          <a:p>
            <a:r>
              <a:rPr lang="en-US" dirty="0"/>
              <a:t>Sai Krishna Prateek</a:t>
            </a:r>
            <a:r>
              <a:rPr lang="en-US"/>
              <a:t> </a:t>
            </a:r>
            <a:r>
              <a:rPr lang="en-IN"/>
              <a:t>Nama</a:t>
            </a:r>
            <a:r>
              <a:rPr lang="en-US" dirty="0"/>
              <a:t> - 1001880903</a:t>
            </a:r>
          </a:p>
          <a:p>
            <a:r>
              <a:rPr lang="en-US">
                <a:ea typeface="+mn-lt"/>
                <a:cs typeface="+mn-lt"/>
              </a:rPr>
              <a:t>Pratik </a:t>
            </a:r>
            <a:r>
              <a:rPr lang="en-US" err="1">
                <a:ea typeface="+mn-lt"/>
                <a:cs typeface="+mn-lt"/>
              </a:rPr>
              <a:t>Dhanraj</a:t>
            </a:r>
            <a:r>
              <a:rPr lang="en-US">
                <a:ea typeface="+mn-lt"/>
                <a:cs typeface="+mn-lt"/>
              </a:rPr>
              <a:t> Chavan - 1001963580</a:t>
            </a:r>
            <a:endParaRPr lang="en-US"/>
          </a:p>
          <a:p>
            <a:r>
              <a:rPr lang="en-US" err="1"/>
              <a:t>Parth</a:t>
            </a:r>
            <a:r>
              <a:rPr lang="en-US" dirty="0"/>
              <a:t> </a:t>
            </a:r>
            <a:r>
              <a:rPr lang="en-US" err="1"/>
              <a:t>Rajeshkumar</a:t>
            </a:r>
            <a:r>
              <a:rPr lang="en-US" dirty="0"/>
              <a:t> </a:t>
            </a:r>
            <a:r>
              <a:rPr lang="en-US" err="1"/>
              <a:t>Chodvadiya</a:t>
            </a:r>
            <a:r>
              <a:rPr lang="en-US" dirty="0"/>
              <a:t> </a:t>
            </a:r>
            <a:r>
              <a:rPr lang="en-US"/>
              <a:t>– </a:t>
            </a:r>
            <a:r>
              <a:rPr lang="en-US" dirty="0"/>
              <a:t>1001865625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38983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3D92F-319C-5D59-8051-5710C7462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5628"/>
            <a:ext cx="10515600" cy="1325563"/>
          </a:xfrm>
        </p:spPr>
        <p:txBody>
          <a:bodyPr/>
          <a:lstStyle/>
          <a:p>
            <a:r>
              <a:rPr lang="en-US" dirty="0"/>
              <a:t>Government Policies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D2D8E-1A8E-16D6-9657-C07778BC9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Your data is already in hands of social media platform</a:t>
            </a:r>
          </a:p>
          <a:p>
            <a:r>
              <a:rPr lang="en-US" dirty="0"/>
              <a:t>Powerful AI and ML algorithms</a:t>
            </a:r>
          </a:p>
          <a:p>
            <a:r>
              <a:rPr lang="en-US" dirty="0"/>
              <a:t> With my medium end laptop, I was able to create a convincing 3D model using just three 2D images.</a:t>
            </a:r>
          </a:p>
        </p:txBody>
      </p:sp>
    </p:spTree>
    <p:extLst>
      <p:ext uri="{BB962C8B-B14F-4D97-AF65-F5344CB8AC3E}">
        <p14:creationId xmlns:p14="http://schemas.microsoft.com/office/powerpoint/2010/main" val="3573909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9BD48-40B5-1C07-9658-8DFE0C2CE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Images</a:t>
            </a:r>
          </a:p>
        </p:txBody>
      </p:sp>
      <p:pic>
        <p:nvPicPr>
          <p:cNvPr id="5" name="Content Placeholder 4" descr="A picture containing person, indoor, wall&#10;&#10;Description automatically generated">
            <a:extLst>
              <a:ext uri="{FF2B5EF4-FFF2-40B4-BE49-F238E27FC236}">
                <a16:creationId xmlns:a16="http://schemas.microsoft.com/office/drawing/2014/main" id="{8DDBE041-D1D9-5C29-5584-49D27FCC9C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22609" y="2517225"/>
            <a:ext cx="4352925" cy="3264693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5CF57F-FD93-17F7-3AD9-8EFEA15AB6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877539" y="2396664"/>
            <a:ext cx="4352926" cy="3505814"/>
          </a:xfrm>
          <a:prstGeom prst="rect">
            <a:avLst/>
          </a:prstGeom>
        </p:spPr>
      </p:pic>
      <p:pic>
        <p:nvPicPr>
          <p:cNvPr id="11" name="Picture 10" descr="A picture containing person, wall, person, indoor&#10;&#10;Description automatically generated">
            <a:extLst>
              <a:ext uri="{FF2B5EF4-FFF2-40B4-BE49-F238E27FC236}">
                <a16:creationId xmlns:a16="http://schemas.microsoft.com/office/drawing/2014/main" id="{0EED8470-1229-41D6-855C-A35922F12C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532470" y="2517224"/>
            <a:ext cx="4352925" cy="326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76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36408-6A6A-F38E-0036-C0593A894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Generated 3D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58601-5947-4468-68D4-939A280D6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2C2B96-A2C1-4432-CF2C-D7E27F2B9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9323" y="2103318"/>
            <a:ext cx="3493354" cy="407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707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D9863-576D-5773-CD70-D3D3EA58D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E7C19-8925-9BED-9A49-23E33D675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imagine what these big companies can do with their powerful computing resource?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9F8B90-8FDA-6D8E-C769-79EF67EBE98B}"/>
              </a:ext>
            </a:extLst>
          </p:cNvPr>
          <p:cNvSpPr txBox="1"/>
          <p:nvPr/>
        </p:nvSpPr>
        <p:spPr>
          <a:xfrm>
            <a:off x="1391478" y="2922752"/>
            <a:ext cx="8219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Facial recognition technology should be accompanied by policies and guidelines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208979-E5F3-4D90-430D-9ED71D45AFD1}"/>
              </a:ext>
            </a:extLst>
          </p:cNvPr>
          <p:cNvSpPr txBox="1"/>
          <p:nvPr/>
        </p:nvSpPr>
        <p:spPr>
          <a:xfrm>
            <a:off x="1391478" y="3423090"/>
            <a:ext cx="2578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Who sets the policies?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33A45D-C008-8926-6451-A572B63830D5}"/>
              </a:ext>
            </a:extLst>
          </p:cNvPr>
          <p:cNvSpPr txBox="1"/>
          <p:nvPr/>
        </p:nvSpPr>
        <p:spPr>
          <a:xfrm>
            <a:off x="1391478" y="3937684"/>
            <a:ext cx="5317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Government sets the policies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449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7C383-C0FA-0F21-3F7C-111C7B034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of using FRT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673A8-0859-3A8E-635E-9C87ECCA7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864" y="3428999"/>
            <a:ext cx="9650895" cy="2643809"/>
          </a:xfrm>
        </p:spPr>
        <p:txBody>
          <a:bodyPr>
            <a:normAutofit/>
          </a:bodyPr>
          <a:lstStyle/>
          <a:p>
            <a:pPr lvl="1"/>
            <a:endParaRPr lang="en-US" dirty="0"/>
          </a:p>
          <a:p>
            <a:pPr marL="914400" lvl="2" indent="0">
              <a:buNone/>
            </a:pPr>
            <a:endParaRPr lang="en-US" sz="1900" dirty="0"/>
          </a:p>
          <a:p>
            <a:pPr marL="457200" lvl="1" indent="0" algn="ctr">
              <a:buNone/>
            </a:pPr>
            <a:r>
              <a:rPr lang="en-US" sz="1900" dirty="0"/>
              <a:t>VS</a:t>
            </a:r>
          </a:p>
          <a:p>
            <a:pPr marL="457200" lvl="1" indent="0" algn="ctr">
              <a:buNone/>
            </a:pPr>
            <a:endParaRPr lang="en-US" sz="1900" dirty="0"/>
          </a:p>
          <a:p>
            <a:pPr lvl="1"/>
            <a:r>
              <a:rPr lang="en-US" sz="1900" b="0" i="0" dirty="0">
                <a:solidFill>
                  <a:srgbClr val="444444"/>
                </a:solidFill>
                <a:effectLst/>
                <a:latin typeface="ReithSans"/>
              </a:rPr>
              <a:t>Australia’s Black Summer bushfires of 2020</a:t>
            </a:r>
          </a:p>
          <a:p>
            <a:pPr lvl="2"/>
            <a:r>
              <a:rPr lang="en-US" sz="1900" dirty="0">
                <a:solidFill>
                  <a:srgbClr val="444444"/>
                </a:solidFill>
                <a:latin typeface="ReithSans"/>
              </a:rPr>
              <a:t>FRT was used to recognize the people’s identity.</a:t>
            </a:r>
            <a:endParaRPr lang="en-US" sz="1900" dirty="0"/>
          </a:p>
          <a:p>
            <a:pPr marL="457200" lvl="1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69774C-F016-7A2E-73B3-C8D6DD169BA6}"/>
              </a:ext>
            </a:extLst>
          </p:cNvPr>
          <p:cNvSpPr txBox="1"/>
          <p:nvPr/>
        </p:nvSpPr>
        <p:spPr>
          <a:xfrm>
            <a:off x="838200" y="1601073"/>
            <a:ext cx="96508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Facebook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Scanning the faces in uploaded photos to give tag suggestion.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Process was happing in 4 phases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US" dirty="0"/>
              <a:t>Tries to detect faces in image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US" dirty="0"/>
              <a:t>Standardized the parameters like orientation and size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US" dirty="0"/>
              <a:t>Computes the face signature</a:t>
            </a:r>
          </a:p>
          <a:p>
            <a:pPr marL="1657350" lvl="3" indent="-285750">
              <a:buFont typeface="Courier New" panose="02070309020205020404" pitchFamily="49" charset="0"/>
              <a:buChar char="o"/>
            </a:pPr>
            <a:r>
              <a:rPr lang="en-US" dirty="0"/>
              <a:t>Searches the signature in stored database to find the matching signature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90 % faces was successfully detected </a:t>
            </a:r>
          </a:p>
        </p:txBody>
      </p:sp>
    </p:spTree>
    <p:extLst>
      <p:ext uri="{BB962C8B-B14F-4D97-AF65-F5344CB8AC3E}">
        <p14:creationId xmlns:p14="http://schemas.microsoft.com/office/powerpoint/2010/main" val="3749355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68A0D-3156-6CE2-D1E0-6BF1DFAA15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the Government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CB991-D2AD-4B18-8E03-F767B4A41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BIPA by Illinois Government</a:t>
            </a:r>
          </a:p>
          <a:p>
            <a:pPr lvl="1"/>
            <a:r>
              <a:rPr lang="en-US" sz="2000" dirty="0"/>
              <a:t>Established the standard for handling biometric data</a:t>
            </a:r>
          </a:p>
          <a:p>
            <a:r>
              <a:rPr lang="en-US" sz="2400" dirty="0"/>
              <a:t>New York passed the law to ban FRT in school in 2021</a:t>
            </a:r>
          </a:p>
          <a:p>
            <a:r>
              <a:rPr lang="en-US" sz="2400" dirty="0"/>
              <a:t>Washington State passed the law for not to use FRT without warrant.</a:t>
            </a:r>
          </a:p>
          <a:p>
            <a:r>
              <a:rPr lang="en-US" sz="2400" dirty="0"/>
              <a:t>Maryland restricted employees to collecting facial data while interviewing a person</a:t>
            </a:r>
          </a:p>
          <a:p>
            <a:r>
              <a:rPr lang="en-US" sz="2400" dirty="0"/>
              <a:t>California passed a law for Police department, prohibiting the FRT in on body camera</a:t>
            </a:r>
          </a:p>
        </p:txBody>
      </p:sp>
    </p:spTree>
    <p:extLst>
      <p:ext uri="{BB962C8B-B14F-4D97-AF65-F5344CB8AC3E}">
        <p14:creationId xmlns:p14="http://schemas.microsoft.com/office/powerpoint/2010/main" val="30092354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9F756-3750-F11D-CBAF-02F84FBC0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9FB47-41E1-98FD-C672-CA0E1FF7F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/>
              <a:t>Faceprint should be </a:t>
            </a:r>
            <a:r>
              <a:rPr lang="en-US" sz="1600" dirty="0"/>
              <a:t>stored locally.</a:t>
            </a:r>
            <a:endParaRPr lang="en-US" sz="2400" dirty="0"/>
          </a:p>
          <a:p>
            <a:r>
              <a:rPr lang="en-US" sz="1600" dirty="0"/>
              <a:t>2 most practiced approaches </a:t>
            </a:r>
            <a:r>
              <a:rPr lang="en-US" sz="1600"/>
              <a:t>–</a:t>
            </a:r>
          </a:p>
          <a:p>
            <a:pPr lvl="1"/>
            <a:r>
              <a:rPr lang="en-US" sz="1600" dirty="0"/>
              <a:t>RGB sensor</a:t>
            </a:r>
            <a:r>
              <a:rPr lang="en-US" sz="1600"/>
              <a:t>.</a:t>
            </a:r>
          </a:p>
          <a:p>
            <a:pPr lvl="1"/>
            <a:r>
              <a:rPr lang="en-US" sz="1600" dirty="0"/>
              <a:t>IR sensor</a:t>
            </a:r>
            <a:endParaRPr lang="en-US" sz="1600"/>
          </a:p>
          <a:p>
            <a:r>
              <a:rPr lang="en-US" sz="1600" dirty="0"/>
              <a:t>The IR sensor is more </a:t>
            </a:r>
            <a:r>
              <a:rPr lang="en-US" sz="1600"/>
              <a:t>preferable </a:t>
            </a:r>
            <a:r>
              <a:rPr lang="en-US" sz="1600" dirty="0"/>
              <a:t>since it can work in different environments with different illumination </a:t>
            </a:r>
            <a:r>
              <a:rPr lang="en-US" sz="1600"/>
              <a:t>variance.</a:t>
            </a:r>
            <a:endParaRPr lang="en-US" sz="1600" dirty="0"/>
          </a:p>
          <a:p>
            <a:r>
              <a:rPr lang="en-US" sz="1600" dirty="0"/>
              <a:t>Even though apple </a:t>
            </a:r>
            <a:r>
              <a:rPr lang="en-US" sz="1600" dirty="0" err="1"/>
              <a:t>FaceID</a:t>
            </a:r>
            <a:r>
              <a:rPr lang="en-US" sz="1600" dirty="0"/>
              <a:t> has vulnerabilities, but these were addressed and fixed in later version so regular security update will improve the experience.</a:t>
            </a:r>
          </a:p>
          <a:p>
            <a:r>
              <a:rPr lang="en-US" sz="1600" dirty="0"/>
              <a:t>Unlike other companies, Apple has implemented their faceprint technology independent of other internal hardware makes it unique and robust</a:t>
            </a:r>
            <a:r>
              <a:rPr lang="en-US" sz="1600"/>
              <a:t>.</a:t>
            </a:r>
          </a:p>
          <a:p>
            <a:r>
              <a:rPr lang="en-US" sz="1600"/>
              <a:t>Our Face should not be the only key to access the sensitive information.</a:t>
            </a:r>
          </a:p>
          <a:p>
            <a:r>
              <a:rPr lang="en-US" sz="1600"/>
              <a:t>It should be paired with something that is unique to you or paired with smart accessories which will act as two factor auth.</a:t>
            </a:r>
          </a:p>
          <a:p>
            <a:endParaRPr lang="en-US" sz="160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14933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C40C4-3629-E146-2B49-506C3B999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00510-D188-CB51-84A5-06EB82F08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00" dirty="0">
                <a:hlinkClick r:id="rId2"/>
              </a:rPr>
              <a:t>https://epic.org/documents/patel-v-facebook/#:~:text=Facebook%20users%20have%20brought%20a,which%20uses%20facial%20recognition%</a:t>
            </a:r>
            <a:r>
              <a:rPr lang="en-US" sz="1200">
                <a:hlinkClick r:id="rId2"/>
              </a:rPr>
              <a:t>20software</a:t>
            </a:r>
            <a:endParaRPr lang="en-US" sz="1200"/>
          </a:p>
          <a:p>
            <a:r>
              <a:rPr lang="en-US" sz="1200">
                <a:hlinkClick r:id="rId3"/>
              </a:rPr>
              <a:t>https://support.apple.com/en-us/HT208108</a:t>
            </a:r>
            <a:endParaRPr lang="en-US" sz="1200"/>
          </a:p>
          <a:p>
            <a:r>
              <a:rPr lang="en-US" sz="1200">
                <a:hlinkClick r:id="rId4"/>
              </a:rPr>
              <a:t>https://www.google.com/url?sa=t&amp;rct=j&amp;q=&amp;esrc=s&amp;source=web&amp;cd=&amp;ved=2ahUKEwimy4mOsun7AhUzm2oFHRtACSwQFnoECAwQAQ&amp;url=https%3A%2F%2Fwww.apple.com%2Fbusiness-docs%2FFaceID_Security_Guide.pdf&amp;usg=AOvVaw2ftLaGSehzviA-uSF9x1ea</a:t>
            </a:r>
            <a:endParaRPr lang="en-US" sz="1200"/>
          </a:p>
          <a:p>
            <a:r>
              <a:rPr lang="en-US" sz="1200">
                <a:hlinkClick r:id="rId5"/>
              </a:rPr>
              <a:t>https://www.forbes.com/sites/daveywinder/2019/08/10/apples-iphone-faceid-hacked-in-less-than-120-seconds/?sh=60c9621221bc</a:t>
            </a:r>
            <a:endParaRPr lang="en-US" sz="1200"/>
          </a:p>
          <a:p>
            <a:pPr marL="0" indent="0">
              <a:buNone/>
            </a:pPr>
            <a:r>
              <a:rPr lang="en-US" sz="1200" dirty="0"/>
              <a:t> 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1730808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7AF56-65A7-DB2D-E02F-1577CB720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Android unlock using Image</a:t>
            </a:r>
          </a:p>
          <a:p>
            <a:pPr lvl="1"/>
            <a:r>
              <a:rPr lang="en-US" dirty="0">
                <a:hlinkClick r:id="rId2"/>
              </a:rPr>
              <a:t>https://youtube.com/shorts/e_YE7LaM5NQ</a:t>
            </a:r>
            <a:r>
              <a:rPr lang="en-US" dirty="0"/>
              <a:t> </a:t>
            </a:r>
          </a:p>
          <a:p>
            <a:r>
              <a:rPr lang="en-US" dirty="0" err="1"/>
              <a:t>Iphone</a:t>
            </a:r>
            <a:r>
              <a:rPr lang="en-US" dirty="0"/>
              <a:t> unlock using Image</a:t>
            </a:r>
          </a:p>
          <a:p>
            <a:pPr lvl="1"/>
            <a:r>
              <a:rPr lang="en-US" dirty="0">
                <a:hlinkClick r:id="rId3"/>
              </a:rPr>
              <a:t>https://youtube.com/shorts/z5rMbTz6lpI</a:t>
            </a:r>
            <a:r>
              <a:rPr lang="en-US" dirty="0"/>
              <a:t> 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125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1DC08-2C10-CF40-0877-5AFD23493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8A0EB-105B-5D33-1B8A-24817272B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513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38BD7-65FC-58E1-5AAC-BE5FB4EF1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FB4DC-60D4-CA56-AE75-BEDF90C34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/>
              <a:t>Faceprint means </a:t>
            </a:r>
            <a:r>
              <a:rPr lang="en-US" b="0" i="0">
                <a:solidFill>
                  <a:srgbClr val="202124"/>
                </a:solidFill>
                <a:effectLst/>
              </a:rPr>
              <a:t>a digital scan or photograph of a human face, used for identifying individuals from the unique characteristics of facial structure.</a:t>
            </a:r>
            <a:endParaRPr lang="en-IN" b="0" i="0">
              <a:solidFill>
                <a:srgbClr val="202124"/>
              </a:solidFill>
              <a:effectLst/>
            </a:endParaRPr>
          </a:p>
          <a:p>
            <a:pPr algn="just"/>
            <a:endParaRPr lang="en-US">
              <a:solidFill>
                <a:srgbClr val="202124"/>
              </a:solidFill>
            </a:endParaRPr>
          </a:p>
          <a:p>
            <a:pPr algn="just"/>
            <a:r>
              <a:rPr lang="en-US">
                <a:solidFill>
                  <a:srgbClr val="202124"/>
                </a:solidFill>
              </a:rPr>
              <a:t>Is FaceID truly safe to use?</a:t>
            </a:r>
            <a:endParaRPr lang="en-IN">
              <a:solidFill>
                <a:srgbClr val="202124"/>
              </a:solidFill>
            </a:endParaRPr>
          </a:p>
          <a:p>
            <a:pPr algn="just"/>
            <a:endParaRPr lang="en-US">
              <a:solidFill>
                <a:srgbClr val="202124"/>
              </a:solidFill>
            </a:endParaRPr>
          </a:p>
          <a:p>
            <a:pPr algn="just"/>
            <a:r>
              <a:rPr lang="en-US">
                <a:solidFill>
                  <a:srgbClr val="202124"/>
                </a:solidFill>
              </a:rPr>
              <a:t>Apple claims that 1 in a million chance of possibility to get one’s FaceID match.</a:t>
            </a:r>
          </a:p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965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5BC88-FE43-FE4F-8035-A1091892F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cool thing with Faceprint</a:t>
            </a:r>
          </a:p>
        </p:txBody>
      </p:sp>
      <p:pic>
        <p:nvPicPr>
          <p:cNvPr id="7" name="Online Media 6" descr="Payment with Face Recognition😂😂 #funny #youtubeshorts #youtube #shorts">
            <a:hlinkClick r:id="" action="ppaction://media"/>
            <a:extLst>
              <a:ext uri="{FF2B5EF4-FFF2-40B4-BE49-F238E27FC236}">
                <a16:creationId xmlns:a16="http://schemas.microsoft.com/office/drawing/2014/main" id="{005BBC2B-4583-9740-AE52-911E478707DF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913804" y="1690688"/>
            <a:ext cx="7700962" cy="43513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2FA43D-21C5-3C4C-95C5-3165F64D1A57}"/>
              </a:ext>
            </a:extLst>
          </p:cNvPr>
          <p:cNvSpPr txBox="1"/>
          <p:nvPr/>
        </p:nvSpPr>
        <p:spPr>
          <a:xfrm>
            <a:off x="3130838" y="6311900"/>
            <a:ext cx="6816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5"/>
              </a:rPr>
              <a:t>https://</a:t>
            </a:r>
            <a:r>
              <a:rPr lang="en-US" err="1">
                <a:hlinkClick r:id="rId5"/>
              </a:rPr>
              <a:t>www.youtube.com</a:t>
            </a:r>
            <a:r>
              <a:rPr lang="en-US">
                <a:hlinkClick r:id="rId5"/>
              </a:rPr>
              <a:t>/</a:t>
            </a:r>
            <a:r>
              <a:rPr lang="en-US" err="1">
                <a:hlinkClick r:id="rId5"/>
              </a:rPr>
              <a:t>watch?v</a:t>
            </a:r>
            <a:r>
              <a:rPr lang="en-US">
                <a:hlinkClick r:id="rId5"/>
              </a:rPr>
              <a:t>=M6ceYSp3RJs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32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EBC43-32DB-62FB-8C14-17953AABE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Potential concerns with Faceprint?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206E6-A171-C979-A3AF-0047BEA463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6398" y="1898984"/>
            <a:ext cx="3988981" cy="587966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Hacking the core software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577051-0E3C-0444-ABDA-3BD3D00B3C5D}"/>
              </a:ext>
            </a:extLst>
          </p:cNvPr>
          <p:cNvSpPr txBox="1"/>
          <p:nvPr/>
        </p:nvSpPr>
        <p:spPr>
          <a:xfrm>
            <a:off x="7074199" y="1825625"/>
            <a:ext cx="3680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Impersonating as others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36CDD-00E3-5945-A7A7-91A3C3CD9FA9}"/>
              </a:ext>
            </a:extLst>
          </p:cNvPr>
          <p:cNvSpPr txBox="1"/>
          <p:nvPr/>
        </p:nvSpPr>
        <p:spPr>
          <a:xfrm>
            <a:off x="3810889" y="2548528"/>
            <a:ext cx="5433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Which one do you think is </a:t>
            </a:r>
            <a:r>
              <a:rPr lang="en-IN" sz="2800"/>
              <a:t>difficult </a:t>
            </a:r>
            <a:r>
              <a:rPr lang="en-US" sz="2800"/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504DAE-8E26-574A-A4EE-0BA4937DC6C4}"/>
              </a:ext>
            </a:extLst>
          </p:cNvPr>
          <p:cNvSpPr txBox="1"/>
          <p:nvPr/>
        </p:nvSpPr>
        <p:spPr>
          <a:xfrm>
            <a:off x="5575007" y="3280044"/>
            <a:ext cx="9525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Both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B22CE9-8520-2F40-BFF9-16046DCEF123}"/>
              </a:ext>
            </a:extLst>
          </p:cNvPr>
          <p:cNvSpPr txBox="1"/>
          <p:nvPr/>
        </p:nvSpPr>
        <p:spPr>
          <a:xfrm>
            <a:off x="2593458" y="3737456"/>
            <a:ext cx="6914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It depends</a:t>
            </a:r>
            <a:r>
              <a:rPr lang="en-IN" sz="2400"/>
              <a:t> on system design </a:t>
            </a:r>
            <a:r>
              <a:rPr lang="en-US" sz="2400"/>
              <a:t>according to our survey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2C491D-9C72-404B-93DD-E64E24F0F5D1}"/>
              </a:ext>
            </a:extLst>
          </p:cNvPr>
          <p:cNvSpPr txBox="1"/>
          <p:nvPr/>
        </p:nvSpPr>
        <p:spPr>
          <a:xfrm>
            <a:off x="1068575" y="4499827"/>
            <a:ext cx="4518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If you use Apple </a:t>
            </a:r>
            <a:r>
              <a:rPr lang="en-US" err="1"/>
              <a:t>FaceID</a:t>
            </a:r>
            <a:r>
              <a:rPr lang="en-US"/>
              <a:t>, it’s extremely hard to crack from software point of view.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6E73D2-8C68-5C44-90C8-EDCFB990EA1C}"/>
              </a:ext>
            </a:extLst>
          </p:cNvPr>
          <p:cNvSpPr txBox="1"/>
          <p:nvPr/>
        </p:nvSpPr>
        <p:spPr>
          <a:xfrm>
            <a:off x="7260265" y="4499826"/>
            <a:ext cx="4093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One plus/Samsung Faceprint is extremely easy to crack by just showing an image.</a:t>
            </a:r>
          </a:p>
        </p:txBody>
      </p:sp>
    </p:spTree>
    <p:extLst>
      <p:ext uri="{BB962C8B-B14F-4D97-AF65-F5344CB8AC3E}">
        <p14:creationId xmlns:p14="http://schemas.microsoft.com/office/powerpoint/2010/main" val="3498618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7" grpId="0"/>
      <p:bldP spid="8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DDE30-BEB1-D941-8D9E-B3E623F2C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990725" cy="1325563"/>
          </a:xfrm>
        </p:spPr>
        <p:txBody>
          <a:bodyPr/>
          <a:lstStyle/>
          <a:p>
            <a:r>
              <a:rPr lang="en-US" err="1"/>
              <a:t>FaceID</a:t>
            </a:r>
            <a:r>
              <a:rPr lang="en-US"/>
              <a:t>: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F7F2F2-D90C-574A-8884-08439252BE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457827" y="218544"/>
            <a:ext cx="4619625" cy="34544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668B48-DE89-DD44-B092-172C10F2F7F1}"/>
              </a:ext>
            </a:extLst>
          </p:cNvPr>
          <p:cNvSpPr txBox="1"/>
          <p:nvPr/>
        </p:nvSpPr>
        <p:spPr>
          <a:xfrm>
            <a:off x="7457826" y="3785592"/>
            <a:ext cx="461962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>
                <a:hlinkClick r:id="rId4"/>
              </a:rPr>
              <a:t>https://forums.macrumors.com/threads/photo-face-id-infrared-dot-matrix.2084242/</a:t>
            </a:r>
            <a:endParaRPr lang="en-US" sz="1000"/>
          </a:p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E066B4-9FB6-C242-B304-DB7F91C69720}"/>
              </a:ext>
            </a:extLst>
          </p:cNvPr>
          <p:cNvSpPr txBox="1"/>
          <p:nvPr/>
        </p:nvSpPr>
        <p:spPr>
          <a:xfrm>
            <a:off x="702498" y="1383764"/>
            <a:ext cx="648392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>
                <a:latin typeface="Helvetica" pitchFamily="2" charset="0"/>
              </a:rPr>
              <a:t>T</a:t>
            </a:r>
            <a:r>
              <a:rPr lang="en-US">
                <a:effectLst/>
                <a:latin typeface="Helvetica" pitchFamily="2" charset="0"/>
              </a:rPr>
              <a:t>he </a:t>
            </a:r>
            <a:r>
              <a:rPr lang="en-US" err="1">
                <a:effectLst/>
                <a:latin typeface="Helvetica" pitchFamily="2" charset="0"/>
              </a:rPr>
              <a:t>TrueDepth</a:t>
            </a:r>
            <a:r>
              <a:rPr lang="en-US">
                <a:effectLst/>
                <a:latin typeface="Helvetica" pitchFamily="2" charset="0"/>
              </a:rPr>
              <a:t> camera projects and reads over 30,000 infrared dots to form a depth map of the face.</a:t>
            </a:r>
          </a:p>
          <a:p>
            <a:pPr algn="just"/>
            <a:endParaRPr lang="en-US">
              <a:effectLst/>
              <a:latin typeface="Helvetica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>
                <a:latin typeface="Helvetica" pitchFamily="2" charset="0"/>
              </a:rPr>
              <a:t>It’s stored as a Mathematical representation. (format is not disclosed by apple)</a:t>
            </a:r>
          </a:p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D267A5-3488-9E40-8846-5932E4B421D2}"/>
              </a:ext>
            </a:extLst>
          </p:cNvPr>
          <p:cNvSpPr txBox="1"/>
          <p:nvPr/>
        </p:nvSpPr>
        <p:spPr>
          <a:xfrm>
            <a:off x="702498" y="2914102"/>
            <a:ext cx="66196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>
                <a:effectLst/>
                <a:latin typeface="Arial" panose="020B0604020202020204" pitchFamily="34" charset="0"/>
              </a:rPr>
              <a:t>The researchers discovered a bug in Apple's biometric authentication system's liveness detecting feature, which is used to unlock iPhones using </a:t>
            </a:r>
            <a:r>
              <a:rPr lang="en-US" err="1">
                <a:effectLst/>
                <a:latin typeface="Arial" panose="020B0604020202020204" pitchFamily="34" charset="0"/>
              </a:rPr>
              <a:t>FaceID</a:t>
            </a:r>
            <a:r>
              <a:rPr lang="en-US">
                <a:effectLst/>
                <a:latin typeface="Arial" panose="020B0604020202020204" pitchFamily="34" charset="0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>
              <a:latin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>
                <a:effectLst/>
                <a:latin typeface="Helvetica Neue" panose="02000503000000020004" pitchFamily="2" charset="0"/>
              </a:rPr>
              <a:t>The researchers made a pair of glasses with a  white tape frame and a black tape center. The "white spot" was visible to </a:t>
            </a:r>
            <a:r>
              <a:rPr lang="en-US" err="1">
                <a:effectLst/>
                <a:latin typeface="Helvetica Neue" panose="02000503000000020004" pitchFamily="2" charset="0"/>
              </a:rPr>
              <a:t>FaceID</a:t>
            </a:r>
            <a:r>
              <a:rPr lang="en-US">
                <a:effectLst/>
                <a:latin typeface="Helvetica Neue" panose="02000503000000020004" pitchFamily="2" charset="0"/>
              </a:rPr>
              <a:t>  because of a gap in the black tape. This is sufficient to deceive </a:t>
            </a:r>
            <a:r>
              <a:rPr lang="en-US" err="1">
                <a:effectLst/>
                <a:latin typeface="Helvetica Neue" panose="02000503000000020004" pitchFamily="2" charset="0"/>
              </a:rPr>
              <a:t>FaceID</a:t>
            </a:r>
            <a:r>
              <a:rPr lang="en-US">
                <a:effectLst/>
                <a:latin typeface="Helvetica Neue" panose="02000503000000020004" pitchFamily="2" charset="0"/>
              </a:rPr>
              <a:t> and unlock the iPhone.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7F1C6FB-8025-7F4D-B131-C624D76EF8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6317" y="4308812"/>
            <a:ext cx="4442641" cy="187340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BD7A42C-3B2D-7848-93EF-C2DC1D74FA48}"/>
              </a:ext>
            </a:extLst>
          </p:cNvPr>
          <p:cNvSpPr txBox="1"/>
          <p:nvPr/>
        </p:nvSpPr>
        <p:spPr>
          <a:xfrm>
            <a:off x="7457826" y="6318504"/>
            <a:ext cx="432628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hlinkClick r:id="rId6"/>
              </a:rPr>
              <a:t>https://tenor.com/view/mission-impossible-mask-gif-18011197</a:t>
            </a:r>
            <a:endParaRPr lang="en-US" sz="110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97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CB357-9C08-4246-B8F4-B4340E084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ADF124-D43B-0543-A962-60D2A04897FC}"/>
              </a:ext>
            </a:extLst>
          </p:cNvPr>
          <p:cNvSpPr txBox="1"/>
          <p:nvPr/>
        </p:nvSpPr>
        <p:spPr>
          <a:xfrm>
            <a:off x="3357563" y="6386513"/>
            <a:ext cx="57578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3"/>
              </a:rPr>
              <a:t>https://www.youtube.com/watch?v=rhiSBc061JU</a:t>
            </a:r>
            <a:endParaRPr lang="en-US"/>
          </a:p>
          <a:p>
            <a:endParaRPr lang="en-US"/>
          </a:p>
        </p:txBody>
      </p:sp>
      <p:pic>
        <p:nvPicPr>
          <p:cNvPr id="20" name="Online Media 19" descr="Mặt nạ &quot;sinh đôi nhân tạo&quot; của Bkav đánh bại Face ID: Không dùng Face ID trong giao dịch thương mại">
            <a:hlinkClick r:id="" action="ppaction://media"/>
            <a:extLst>
              <a:ext uri="{FF2B5EF4-FFF2-40B4-BE49-F238E27FC236}">
                <a16:creationId xmlns:a16="http://schemas.microsoft.com/office/drawing/2014/main" id="{D74FED58-058C-8C46-AD80-B02CE7FC9376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474684" y="62140"/>
            <a:ext cx="11242631" cy="635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250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5EB41-FC48-7168-7AB8-AC7FD9A63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Windows Hello's facial recognition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B922D-D133-FD01-731A-9C082DE57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Windows Hello is identity verification mechanism that is integrated into the windows 10/11.</a:t>
            </a:r>
          </a:p>
          <a:p>
            <a:r>
              <a:rPr lang="en-US">
                <a:ea typeface="+mn-lt"/>
                <a:cs typeface="+mn-lt"/>
              </a:rPr>
              <a:t>Requires a camera with 2 sensor RGB camera and IR camera sensor.</a:t>
            </a:r>
          </a:p>
          <a:p>
            <a:r>
              <a:rPr lang="en-US">
                <a:ea typeface="+mn-lt"/>
                <a:cs typeface="+mn-lt"/>
              </a:rPr>
              <a:t>Works with external Camera.</a:t>
            </a:r>
          </a:p>
          <a:p>
            <a:r>
              <a:rPr lang="en-US">
                <a:ea typeface="+mn-lt"/>
                <a:cs typeface="+mn-lt"/>
              </a:rPr>
              <a:t>4 Steps involved to Authenticate:</a:t>
            </a:r>
          </a:p>
          <a:p>
            <a:pPr marL="914400" lvl="1" indent="-457200">
              <a:buAutoNum type="arabicPeriod"/>
            </a:pPr>
            <a:r>
              <a:rPr lang="en-US">
                <a:ea typeface="+mn-lt"/>
                <a:cs typeface="+mn-lt"/>
              </a:rPr>
              <a:t>Detects face.</a:t>
            </a:r>
          </a:p>
          <a:p>
            <a:pPr marL="914400" lvl="1" indent="-457200">
              <a:buAutoNum type="arabicPeriod"/>
            </a:pPr>
            <a:r>
              <a:rPr lang="en-US">
                <a:ea typeface="+mn-lt"/>
                <a:cs typeface="+mn-lt"/>
              </a:rPr>
              <a:t>Alignment of face.</a:t>
            </a:r>
          </a:p>
          <a:p>
            <a:pPr marL="914400" lvl="1" indent="-457200">
              <a:buAutoNum type="arabicPeriod"/>
            </a:pPr>
            <a:r>
              <a:rPr lang="en-US">
                <a:ea typeface="+mn-lt"/>
                <a:cs typeface="+mn-lt"/>
              </a:rPr>
              <a:t>Build Mathematical representation of the face.</a:t>
            </a:r>
          </a:p>
          <a:p>
            <a:pPr marL="914400" lvl="1" indent="-457200">
              <a:buAutoNum type="arabicPeriod"/>
            </a:pPr>
            <a:r>
              <a:rPr lang="en-US">
                <a:ea typeface="+mn-lt"/>
                <a:cs typeface="+mn-lt"/>
              </a:rPr>
              <a:t>Compare current representation with enrolled representation.</a:t>
            </a:r>
          </a:p>
          <a:p>
            <a:pPr lvl="1"/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83743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ED43F-D395-9D22-8820-B5A47F13E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How can it be exploited?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884BD-34B7-8D40-61AC-A77DE37C7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457200" indent="-457200"/>
            <a:r>
              <a:rPr lang="en-US">
                <a:cs typeface="Calibri"/>
              </a:rPr>
              <a:t>Construct a real-life 3D model of the enrolled persons face.</a:t>
            </a:r>
          </a:p>
          <a:p>
            <a:pPr marL="0" indent="0" algn="ctr">
              <a:buNone/>
            </a:pPr>
            <a:r>
              <a:rPr lang="en-US">
                <a:cs typeface="Calibri"/>
              </a:rPr>
              <a:t>Or</a:t>
            </a:r>
          </a:p>
          <a:p>
            <a:pPr marL="457200" indent="-457200" algn="just"/>
            <a:r>
              <a:rPr lang="en-US">
                <a:cs typeface="Calibri"/>
              </a:rPr>
              <a:t>Using a simple usb device!</a:t>
            </a:r>
          </a:p>
          <a:p>
            <a:pPr marL="0" indent="0" algn="just">
              <a:buNone/>
            </a:pPr>
            <a:endParaRPr lang="en-US">
              <a:cs typeface="Calibri"/>
            </a:endParaRPr>
          </a:p>
          <a:p>
            <a:pPr marL="0" indent="0" algn="just">
              <a:buNone/>
            </a:pPr>
            <a:r>
              <a:rPr lang="en-US">
                <a:cs typeface="Calibri"/>
              </a:rPr>
              <a:t>Exploiting using USB device</a:t>
            </a:r>
          </a:p>
          <a:p>
            <a:pPr marL="457200" indent="-457200" algn="just"/>
            <a:r>
              <a:rPr lang="en-US">
                <a:cs typeface="Calibri"/>
              </a:rPr>
              <a:t>We earlier saw that windows can use external camera for Windows Hello.</a:t>
            </a:r>
          </a:p>
          <a:p>
            <a:pPr marL="457200" indent="-457200" algn="just"/>
            <a:r>
              <a:rPr lang="en-US">
                <a:cs typeface="Calibri"/>
              </a:rPr>
              <a:t>So, we can create a device that will replay the enrolled person's video.</a:t>
            </a:r>
          </a:p>
          <a:p>
            <a:pPr marL="457200" indent="-457200"/>
            <a:endParaRPr lang="en-US">
              <a:cs typeface="Calibri"/>
            </a:endParaRPr>
          </a:p>
          <a:p>
            <a:pPr marL="457200" indent="-457200"/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911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1C2D4F-C153-0AE1-35DF-91988AA043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5797" y="498269"/>
            <a:ext cx="9497054" cy="534209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FC7E80-0768-3438-50C0-B663D17977A9}"/>
              </a:ext>
            </a:extLst>
          </p:cNvPr>
          <p:cNvSpPr txBox="1"/>
          <p:nvPr/>
        </p:nvSpPr>
        <p:spPr>
          <a:xfrm>
            <a:off x="1819423" y="6234483"/>
            <a:ext cx="85531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/>
              <a:t>https://www.cyberark.com/resources/threat-research-blog/bypassing-windows-hello-without-masks-or-plastic-surgery</a:t>
            </a:r>
          </a:p>
        </p:txBody>
      </p:sp>
    </p:spTree>
    <p:extLst>
      <p:ext uri="{BB962C8B-B14F-4D97-AF65-F5344CB8AC3E}">
        <p14:creationId xmlns:p14="http://schemas.microsoft.com/office/powerpoint/2010/main" val="2305105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1281</Words>
  <Application>Microsoft Office PowerPoint</Application>
  <PresentationFormat>Widescreen</PresentationFormat>
  <Paragraphs>137</Paragraphs>
  <Slides>19</Slides>
  <Notes>7</Notes>
  <HiddenSlides>1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Helvetica</vt:lpstr>
      <vt:lpstr>Helvetica Neue</vt:lpstr>
      <vt:lpstr>ReithSans</vt:lpstr>
      <vt:lpstr>Office Theme</vt:lpstr>
      <vt:lpstr>Case Study: How secured is your faceprint?</vt:lpstr>
      <vt:lpstr>Introduction</vt:lpstr>
      <vt:lpstr>The cool thing with Faceprint</vt:lpstr>
      <vt:lpstr>Potential concerns with Faceprint?</vt:lpstr>
      <vt:lpstr>FaceID:</vt:lpstr>
      <vt:lpstr>PowerPoint Presentation</vt:lpstr>
      <vt:lpstr>Windows Hello's facial recognition</vt:lpstr>
      <vt:lpstr>How can it be exploited?</vt:lpstr>
      <vt:lpstr>PowerPoint Presentation</vt:lpstr>
      <vt:lpstr>Government Policies</vt:lpstr>
      <vt:lpstr>2D Images</vt:lpstr>
      <vt:lpstr>Generated 3D model</vt:lpstr>
      <vt:lpstr>PowerPoint Presentation</vt:lpstr>
      <vt:lpstr>Example of using FRT </vt:lpstr>
      <vt:lpstr>What did the Government do?</vt:lpstr>
      <vt:lpstr>Conclusion:</vt:lpstr>
      <vt:lpstr>References: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Nama, Sai Krishna Prateek</dc:creator>
  <cp:lastModifiedBy>Chodvadiya, Parth Rajeshkumar</cp:lastModifiedBy>
  <cp:revision>4</cp:revision>
  <dcterms:created xsi:type="dcterms:W3CDTF">2022-12-07T20:04:27Z</dcterms:created>
  <dcterms:modified xsi:type="dcterms:W3CDTF">2022-12-09T02:27:12Z</dcterms:modified>
</cp:coreProperties>
</file>

<file path=docProps/thumbnail.jpeg>
</file>